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42" r:id="rId1"/>
  </p:sldMasterIdLst>
  <p:sldIdLst>
    <p:sldId id="256" r:id="rId2"/>
    <p:sldId id="267" r:id="rId3"/>
    <p:sldId id="258" r:id="rId4"/>
    <p:sldId id="262" r:id="rId5"/>
    <p:sldId id="261" r:id="rId6"/>
    <p:sldId id="264" r:id="rId7"/>
    <p:sldId id="265" r:id="rId8"/>
    <p:sldId id="266" r:id="rId9"/>
    <p:sldId id="270" r:id="rId10"/>
    <p:sldId id="271" r:id="rId11"/>
    <p:sldId id="272" r:id="rId12"/>
    <p:sldId id="273" r:id="rId13"/>
    <p:sldId id="274" r:id="rId14"/>
    <p:sldId id="275" r:id="rId15"/>
    <p:sldId id="276" r:id="rId16"/>
    <p:sldId id="277" r:id="rId17"/>
    <p:sldId id="278" r:id="rId18"/>
    <p:sldId id="279" r:id="rId19"/>
    <p:sldId id="280" r:id="rId20"/>
    <p:sldId id="281" r:id="rId21"/>
    <p:sldId id="282" r:id="rId22"/>
    <p:sldId id="263" r:id="rId23"/>
    <p:sldId id="259" r:id="rId24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431"/>
    <p:restoredTop sz="94631"/>
  </p:normalViewPr>
  <p:slideViewPr>
    <p:cSldViewPr snapToGrid="0" snapToObjects="1">
      <p:cViewPr varScale="1">
        <p:scale>
          <a:sx n="76" d="100"/>
          <a:sy n="76" d="100"/>
        </p:scale>
        <p:origin x="216" y="7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0C771-3B34-E143-A069-9ED1C9B3A496}" type="datetimeFigureOut">
              <a:rPr kumimoji="1" lang="zh-TW" altLang="en-US" smtClean="0"/>
              <a:t>2017/1/13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9417E-0C11-3D4F-821B-FCCF11A94D9B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4699437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含標題的全景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將圖片拖曳至版面配置區或按一下圖示以新增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0C771-3B34-E143-A069-9ED1C9B3A496}" type="datetimeFigureOut">
              <a:rPr kumimoji="1" lang="zh-TW" altLang="en-US" smtClean="0"/>
              <a:t>2017/1/13</a:t>
            </a:fld>
            <a:endParaRPr kumimoji="1"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9417E-0C11-3D4F-821B-FCCF11A94D9B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173840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和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0C771-3B34-E143-A069-9ED1C9B3A496}" type="datetimeFigureOut">
              <a:rPr kumimoji="1" lang="zh-TW" altLang="en-US" smtClean="0"/>
              <a:t>2017/1/13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9417E-0C11-3D4F-821B-FCCF11A94D9B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00485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具有說明文字的引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0C771-3B34-E143-A069-9ED1C9B3A496}" type="datetimeFigureOut">
              <a:rPr kumimoji="1" lang="zh-TW" altLang="en-US" smtClean="0"/>
              <a:t>2017/1/13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9417E-0C11-3D4F-821B-FCCF11A94D9B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571294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0C771-3B34-E143-A069-9ED1C9B3A496}" type="datetimeFigureOut">
              <a:rPr kumimoji="1" lang="zh-TW" altLang="en-US" smtClean="0"/>
              <a:t>2017/1/13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9417E-0C11-3D4F-821B-FCCF11A94D9B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269690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TW" altLang="en-US" smtClean="0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0C771-3B34-E143-A069-9ED1C9B3A496}" type="datetimeFigureOut">
              <a:rPr kumimoji="1" lang="zh-TW" altLang="en-US" smtClean="0"/>
              <a:t>2017/1/13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9417E-0C11-3D4F-821B-FCCF11A94D9B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353108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或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TW" altLang="en-US" smtClean="0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0C771-3B34-E143-A069-9ED1C9B3A496}" type="datetimeFigureOut">
              <a:rPr kumimoji="1" lang="zh-TW" altLang="en-US" smtClean="0"/>
              <a:t>2017/1/13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9417E-0C11-3D4F-821B-FCCF11A94D9B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9344099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0C771-3B34-E143-A069-9ED1C9B3A496}" type="datetimeFigureOut">
              <a:rPr kumimoji="1" lang="zh-TW" altLang="en-US" smtClean="0"/>
              <a:t>2017/1/13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9417E-0C11-3D4F-821B-FCCF11A94D9B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6058662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0C771-3B34-E143-A069-9ED1C9B3A496}" type="datetimeFigureOut">
              <a:rPr kumimoji="1" lang="zh-TW" altLang="en-US" smtClean="0"/>
              <a:t>2017/1/13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9417E-0C11-3D4F-821B-FCCF11A94D9B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4832578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159823"/>
          </a:xfrm>
        </p:spPr>
        <p:txBody>
          <a:bodyPr>
            <a:normAutofit/>
          </a:bodyPr>
          <a:lstStyle>
            <a:lvl1pPr>
              <a:defRPr sz="4000" b="1">
                <a:latin typeface="Kaiti TC" charset="-120"/>
                <a:ea typeface="Kaiti TC" charset="-120"/>
                <a:cs typeface="Kaiti TC" charset="-120"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9181" y="1947553"/>
            <a:ext cx="9905998" cy="1907969"/>
          </a:xfrm>
        </p:spPr>
        <p:txBody>
          <a:bodyPr anchor="ctr"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0C771-3B34-E143-A069-9ED1C9B3A496}" type="datetimeFigureOut">
              <a:rPr kumimoji="1" lang="zh-TW" altLang="en-US" smtClean="0"/>
              <a:t>2017/1/13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9417E-0C11-3D4F-821B-FCCF11A94D9B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9128651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0C771-3B34-E143-A069-9ED1C9B3A496}" type="datetimeFigureOut">
              <a:rPr kumimoji="1" lang="zh-TW" altLang="en-US" smtClean="0"/>
              <a:t>2017/1/13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9417E-0C11-3D4F-821B-FCCF11A94D9B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9380902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0C771-3B34-E143-A069-9ED1C9B3A496}" type="datetimeFigureOut">
              <a:rPr kumimoji="1" lang="zh-TW" altLang="en-US" smtClean="0"/>
              <a:t>2017/1/13</a:t>
            </a:fld>
            <a:endParaRPr kumimoji="1"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9417E-0C11-3D4F-821B-FCCF11A94D9B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050081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0C771-3B34-E143-A069-9ED1C9B3A496}" type="datetimeFigureOut">
              <a:rPr kumimoji="1" lang="zh-TW" altLang="en-US" smtClean="0"/>
              <a:t>2017/1/13</a:t>
            </a:fld>
            <a:endParaRPr kumimoji="1"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9417E-0C11-3D4F-821B-FCCF11A94D9B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245303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0C771-3B34-E143-A069-9ED1C9B3A496}" type="datetimeFigureOut">
              <a:rPr kumimoji="1" lang="zh-TW" altLang="en-US" smtClean="0"/>
              <a:t>2017/1/13</a:t>
            </a:fld>
            <a:endParaRPr kumimoji="1"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9417E-0C11-3D4F-821B-FCCF11A94D9B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290767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0C771-3B34-E143-A069-9ED1C9B3A496}" type="datetimeFigureOut">
              <a:rPr kumimoji="1" lang="zh-TW" altLang="en-US" smtClean="0"/>
              <a:t>2017/1/13</a:t>
            </a:fld>
            <a:endParaRPr kumimoji="1"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9417E-0C11-3D4F-821B-FCCF11A94D9B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448815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0C771-3B34-E143-A069-9ED1C9B3A496}" type="datetimeFigureOut">
              <a:rPr kumimoji="1" lang="zh-TW" altLang="en-US" smtClean="0"/>
              <a:t>2017/1/13</a:t>
            </a:fld>
            <a:endParaRPr kumimoji="1"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9417E-0C11-3D4F-821B-FCCF11A94D9B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618158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將圖片拖曳至版面配置區或按一下圖示以新增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76B0C771-3B34-E143-A069-9ED1C9B3A496}" type="datetimeFigureOut">
              <a:rPr kumimoji="1" lang="zh-TW" altLang="en-US" smtClean="0"/>
              <a:t>2017/1/13</a:t>
            </a:fld>
            <a:endParaRPr kumimoji="1"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7FF9417E-0C11-3D4F-821B-FCCF11A94D9B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418068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76B0C771-3B34-E143-A069-9ED1C9B3A496}" type="datetimeFigureOut">
              <a:rPr kumimoji="1" lang="zh-TW" altLang="en-US" smtClean="0"/>
              <a:t>2017/1/13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7FF9417E-0C11-3D4F-821B-FCCF11A94D9B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84372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43" r:id="rId1"/>
    <p:sldLayoutId id="2147483944" r:id="rId2"/>
    <p:sldLayoutId id="2147483945" r:id="rId3"/>
    <p:sldLayoutId id="2147483946" r:id="rId4"/>
    <p:sldLayoutId id="2147483947" r:id="rId5"/>
    <p:sldLayoutId id="2147483948" r:id="rId6"/>
    <p:sldLayoutId id="2147483949" r:id="rId7"/>
    <p:sldLayoutId id="2147483950" r:id="rId8"/>
    <p:sldLayoutId id="2147483951" r:id="rId9"/>
    <p:sldLayoutId id="2147483952" r:id="rId10"/>
    <p:sldLayoutId id="2147483953" r:id="rId11"/>
    <p:sldLayoutId id="2147483954" r:id="rId12"/>
    <p:sldLayoutId id="2147483955" r:id="rId13"/>
    <p:sldLayoutId id="2147483956" r:id="rId14"/>
    <p:sldLayoutId id="2147483957" r:id="rId15"/>
    <p:sldLayoutId id="2147483958" r:id="rId16"/>
    <p:sldLayoutId id="21474839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YuanTingHsieh/ESL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Relationship Id="rId3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richardghirst/PiBits" TargetMode="External"/><Relationship Id="rId3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kumimoji="1" lang="en-US" altLang="zh-TW" sz="7200" b="1" dirty="0" smtClean="0"/>
              <a:t>Real</a:t>
            </a:r>
            <a:r>
              <a:rPr kumimoji="1" lang="zh-TW" altLang="en-US" sz="7200" b="1" dirty="0" smtClean="0"/>
              <a:t> </a:t>
            </a:r>
            <a:r>
              <a:rPr kumimoji="1" lang="en-US" altLang="zh-TW" sz="7200" b="1" dirty="0" smtClean="0"/>
              <a:t>Steel</a:t>
            </a:r>
            <a:r>
              <a:rPr kumimoji="1" lang="zh-TW" altLang="en-US" sz="7200" b="1" dirty="0" smtClean="0"/>
              <a:t> </a:t>
            </a:r>
            <a:r>
              <a:rPr kumimoji="1" lang="zh-TW" altLang="en-US" sz="7200" b="1" dirty="0" smtClean="0">
                <a:latin typeface="Weibei TC" charset="-120"/>
                <a:ea typeface="Weibei TC" charset="-120"/>
                <a:cs typeface="Weibei TC" charset="-120"/>
              </a:rPr>
              <a:t>鋼鐵擂台</a:t>
            </a:r>
            <a:endParaRPr kumimoji="1" lang="zh-TW" altLang="en-US" sz="7200" b="1" dirty="0">
              <a:latin typeface="Weibei TC" charset="-120"/>
              <a:ea typeface="Weibei TC" charset="-120"/>
              <a:cs typeface="Weibei TC" charset="-120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zh-TW" dirty="0" smtClean="0"/>
              <a:t>Embedded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System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Lab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(Fall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2016)</a:t>
            </a:r>
          </a:p>
          <a:p>
            <a:r>
              <a:rPr kumimoji="1" lang="en-US" altLang="zh-TW" dirty="0" err="1" smtClean="0"/>
              <a:t>Chien</a:t>
            </a:r>
            <a:r>
              <a:rPr kumimoji="1" lang="en-US" altLang="zh-TW" dirty="0" smtClean="0"/>
              <a:t>-Sheng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Wu</a:t>
            </a:r>
            <a:r>
              <a:rPr kumimoji="1" lang="zh-TW" altLang="en-US" dirty="0" smtClean="0"/>
              <a:t> </a:t>
            </a:r>
            <a:r>
              <a:rPr kumimoji="1" lang="zh-TW" altLang="en-US" dirty="0" smtClean="0">
                <a:latin typeface="Kaiti TC" charset="-120"/>
                <a:ea typeface="Kaiti TC" charset="-120"/>
                <a:cs typeface="Kaiti TC" charset="-120"/>
              </a:rPr>
              <a:t>吳建昇</a:t>
            </a:r>
            <a:r>
              <a:rPr kumimoji="1" lang="en-US" altLang="zh-TW" dirty="0" smtClean="0"/>
              <a:t>,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Yuan-Ting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Hsieh</a:t>
            </a:r>
            <a:r>
              <a:rPr kumimoji="1" lang="zh-TW" altLang="en-US" dirty="0" smtClean="0"/>
              <a:t> </a:t>
            </a:r>
            <a:r>
              <a:rPr kumimoji="1" lang="zh-TW" altLang="en-US" dirty="0" smtClean="0">
                <a:latin typeface="Kaiti TC" charset="-120"/>
                <a:ea typeface="Kaiti TC" charset="-120"/>
                <a:cs typeface="Kaiti TC" charset="-120"/>
              </a:rPr>
              <a:t>謝沅廷</a:t>
            </a:r>
            <a:endParaRPr kumimoji="1" lang="zh-TW" altLang="en-US" dirty="0">
              <a:latin typeface="Kaiti TC" charset="-120"/>
              <a:ea typeface="Kaiti TC" charset="-120"/>
              <a:cs typeface="Kaiti TC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10320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QML for fast GUI design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Auto-scaling provides by V-Play game engine</a:t>
            </a:r>
          </a:p>
          <a:p>
            <a:r>
              <a:rPr lang="en-US" altLang="zh-TW" dirty="0" smtClean="0"/>
              <a:t>QML components tree</a:t>
            </a:r>
          </a:p>
          <a:p>
            <a:r>
              <a:rPr lang="en-US" altLang="zh-TW" dirty="0" smtClean="0"/>
              <a:t>Signals and Handlers</a:t>
            </a:r>
          </a:p>
          <a:p>
            <a:r>
              <a:rPr lang="en-US" altLang="zh-TW" dirty="0" smtClean="0"/>
              <a:t>State and Transitions</a:t>
            </a:r>
          </a:p>
          <a:p>
            <a:r>
              <a:rPr lang="en-US" altLang="zh-TW" dirty="0" smtClean="0"/>
              <a:t>Multimedia (Audio and Video)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4309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smtClean="0"/>
              <a:t>Auto-scaling provides by V-Play game engine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V-Play game engine define several components to provide with auto-scaling of multiple resolutions</a:t>
            </a:r>
          </a:p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7131" y="3438398"/>
            <a:ext cx="3653086" cy="1519795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438398"/>
            <a:ext cx="5252672" cy="1617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370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65202" y="612569"/>
            <a:ext cx="9905998" cy="1159823"/>
          </a:xfrm>
        </p:spPr>
        <p:txBody>
          <a:bodyPr/>
          <a:lstStyle/>
          <a:p>
            <a:r>
              <a:rPr lang="en-US" altLang="zh-TW" dirty="0" smtClean="0"/>
              <a:t>QML Components Tree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159181" y="2912753"/>
            <a:ext cx="9905998" cy="1907969"/>
          </a:xfrm>
        </p:spPr>
        <p:txBody>
          <a:bodyPr/>
          <a:lstStyle/>
          <a:p>
            <a:r>
              <a:rPr lang="en-US" altLang="zh-TW" dirty="0" smtClean="0"/>
              <a:t>Tree Structure:</a:t>
            </a:r>
          </a:p>
          <a:p>
            <a:r>
              <a:rPr lang="en-US" altLang="zh-TW" dirty="0" smtClean="0"/>
              <a:t>Rectangle</a:t>
            </a:r>
          </a:p>
          <a:p>
            <a:pPr lvl="1"/>
            <a:r>
              <a:rPr lang="en-US" altLang="zh-TW" dirty="0" smtClean="0"/>
              <a:t>Image</a:t>
            </a:r>
          </a:p>
          <a:p>
            <a:pPr lvl="1"/>
            <a:r>
              <a:rPr lang="en-US" altLang="zh-TW" dirty="0" smtClean="0"/>
              <a:t>Text</a:t>
            </a:r>
          </a:p>
          <a:p>
            <a:endParaRPr lang="en-US" altLang="zh-TW" dirty="0"/>
          </a:p>
          <a:p>
            <a:r>
              <a:rPr lang="en-US" altLang="zh-TW" dirty="0" smtClean="0"/>
              <a:t>Parent can modify child’s property</a:t>
            </a:r>
          </a:p>
          <a:p>
            <a:r>
              <a:rPr lang="en-US" altLang="zh-TW" dirty="0" smtClean="0"/>
              <a:t>Siblings can access other using “id”</a:t>
            </a:r>
          </a:p>
          <a:p>
            <a:r>
              <a:rPr lang="en-US" altLang="zh-TW" dirty="0" smtClean="0"/>
              <a:t>Child can call parent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7579" y="2912753"/>
            <a:ext cx="3657600" cy="2208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901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Signals and Handlers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User-defined signals and handlers</a:t>
            </a:r>
          </a:p>
          <a:p>
            <a:r>
              <a:rPr lang="en-US" altLang="zh-TW" dirty="0" smtClean="0"/>
              <a:t>Child can call parent’s signal</a:t>
            </a:r>
          </a:p>
          <a:p>
            <a:r>
              <a:rPr lang="en-US" altLang="zh-TW" dirty="0" smtClean="0"/>
              <a:t>Parent have it’s handler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042" y="4206387"/>
            <a:ext cx="5874257" cy="2105513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0824" y="3855522"/>
            <a:ext cx="5067300" cy="258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0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State and Transitions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Define states of components</a:t>
            </a:r>
          </a:p>
          <a:p>
            <a:pPr marL="0" indent="0">
              <a:buNone/>
            </a:pPr>
            <a:endParaRPr lang="en-US" altLang="zh-TW" dirty="0" smtClean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0302" y="2387600"/>
            <a:ext cx="5357066" cy="3789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500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State and Transitions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141413" y="1769423"/>
            <a:ext cx="9905998" cy="1907969"/>
          </a:xfrm>
        </p:spPr>
        <p:txBody>
          <a:bodyPr/>
          <a:lstStyle/>
          <a:p>
            <a:r>
              <a:rPr lang="en-US" altLang="zh-TW" dirty="0" smtClean="0"/>
              <a:t>Define states of components</a:t>
            </a:r>
          </a:p>
          <a:p>
            <a:r>
              <a:rPr lang="en-US" altLang="zh-TW" dirty="0" smtClean="0"/>
              <a:t>Add transitions between each state (Some animation)</a:t>
            </a:r>
          </a:p>
          <a:p>
            <a:pPr marL="0" indent="0">
              <a:buNone/>
            </a:pP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4271" y="3369732"/>
            <a:ext cx="7448796" cy="3268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502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6401" y="3410879"/>
            <a:ext cx="4165600" cy="3447122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State and Transitions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141413" y="1707873"/>
            <a:ext cx="9905998" cy="1907969"/>
          </a:xfrm>
        </p:spPr>
        <p:txBody>
          <a:bodyPr/>
          <a:lstStyle/>
          <a:p>
            <a:r>
              <a:rPr lang="en-US" altLang="zh-TW" dirty="0" smtClean="0"/>
              <a:t>Define states of components</a:t>
            </a:r>
          </a:p>
          <a:p>
            <a:r>
              <a:rPr lang="en-US" altLang="zh-TW" dirty="0" smtClean="0"/>
              <a:t>Add transitions between each state (Some animation)</a:t>
            </a:r>
          </a:p>
          <a:p>
            <a:r>
              <a:rPr lang="en-US" altLang="zh-TW" dirty="0" err="1" smtClean="0"/>
              <a:t>Qt</a:t>
            </a:r>
            <a:r>
              <a:rPr lang="en-US" altLang="zh-TW" dirty="0" smtClean="0"/>
              <a:t> creator can view several states of component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70734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Multimedia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141413" y="2472486"/>
            <a:ext cx="9905998" cy="1907969"/>
          </a:xfrm>
        </p:spPr>
        <p:txBody>
          <a:bodyPr/>
          <a:lstStyle/>
          <a:p>
            <a:r>
              <a:rPr lang="en-US" altLang="zh-TW" dirty="0" smtClean="0"/>
              <a:t>Component: Audio, </a:t>
            </a:r>
            <a:r>
              <a:rPr lang="en-US" altLang="zh-TW" dirty="0" err="1" smtClean="0"/>
              <a:t>SoundEffect</a:t>
            </a:r>
            <a:r>
              <a:rPr lang="en-US" altLang="zh-TW" dirty="0" smtClean="0"/>
              <a:t>, Video</a:t>
            </a:r>
          </a:p>
          <a:p>
            <a:r>
              <a:rPr lang="en-US" altLang="zh-TW" dirty="0" smtClean="0"/>
              <a:t>Method: play, paused</a:t>
            </a:r>
          </a:p>
          <a:p>
            <a:r>
              <a:rPr lang="en-US" altLang="zh-TW" dirty="0" smtClean="0"/>
              <a:t>Check file encoding for different platforms</a:t>
            </a:r>
          </a:p>
          <a:p>
            <a:r>
              <a:rPr lang="en-US" altLang="zh-TW" dirty="0" smtClean="0"/>
              <a:t>For windows 10: </a:t>
            </a:r>
          </a:p>
          <a:p>
            <a:pPr lvl="1"/>
            <a:r>
              <a:rPr lang="en-US" altLang="zh-TW" dirty="0" smtClean="0"/>
              <a:t>Audio: mp3, wav</a:t>
            </a:r>
          </a:p>
          <a:p>
            <a:pPr lvl="1"/>
            <a:r>
              <a:rPr lang="en-US" altLang="zh-TW" dirty="0" err="1" smtClean="0"/>
              <a:t>SoundEffect</a:t>
            </a:r>
            <a:r>
              <a:rPr lang="en-US" altLang="zh-TW" dirty="0" smtClean="0"/>
              <a:t>: wav</a:t>
            </a:r>
          </a:p>
          <a:p>
            <a:pPr lvl="1"/>
            <a:r>
              <a:rPr lang="en-US" altLang="zh-TW" dirty="0" smtClean="0"/>
              <a:t>Video: </a:t>
            </a:r>
            <a:r>
              <a:rPr lang="en-US" altLang="zh-TW" dirty="0" err="1" smtClean="0"/>
              <a:t>wmv</a:t>
            </a:r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319243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Use </a:t>
            </a:r>
            <a:r>
              <a:rPr lang="en-US" altLang="zh-TW" dirty="0" err="1" smtClean="0"/>
              <a:t>Qt</a:t>
            </a:r>
            <a:r>
              <a:rPr lang="en-US" altLang="zh-TW" dirty="0" smtClean="0"/>
              <a:t> and QML for a GUI program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 smtClean="0"/>
              <a:t>Qt</a:t>
            </a:r>
            <a:r>
              <a:rPr lang="en-US" altLang="zh-TW" dirty="0" smtClean="0"/>
              <a:t> for cross-device communication</a:t>
            </a:r>
          </a:p>
          <a:p>
            <a:r>
              <a:rPr lang="en-US" altLang="zh-TW" dirty="0" smtClean="0"/>
              <a:t>QML for fast GUI design</a:t>
            </a:r>
          </a:p>
          <a:p>
            <a:r>
              <a:rPr lang="en-US" altLang="zh-TW" dirty="0" smtClean="0"/>
              <a:t>Combine QML and </a:t>
            </a:r>
            <a:r>
              <a:rPr lang="en-US" altLang="zh-TW" dirty="0" err="1" smtClean="0"/>
              <a:t>Qt</a:t>
            </a:r>
            <a:r>
              <a:rPr lang="en-US" altLang="zh-TW" dirty="0"/>
              <a:t> </a:t>
            </a:r>
            <a:r>
              <a:rPr lang="en-US" altLang="zh-TW" dirty="0" smtClean="0"/>
              <a:t>– Signal Binding</a:t>
            </a:r>
          </a:p>
          <a:p>
            <a:r>
              <a:rPr lang="en-US" altLang="zh-TW" dirty="0" smtClean="0"/>
              <a:t>Deploy a </a:t>
            </a:r>
            <a:r>
              <a:rPr lang="en-US" altLang="zh-TW" dirty="0" err="1" smtClean="0"/>
              <a:t>Qt</a:t>
            </a:r>
            <a:r>
              <a:rPr lang="en-US" altLang="zh-TW" dirty="0" smtClean="0"/>
              <a:t> program</a:t>
            </a:r>
          </a:p>
        </p:txBody>
      </p:sp>
    </p:spTree>
    <p:extLst>
      <p:ext uri="{BB962C8B-B14F-4D97-AF65-F5344CB8AC3E}">
        <p14:creationId xmlns:p14="http://schemas.microsoft.com/office/powerpoint/2010/main" val="1115303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smtClean="0"/>
              <a:t>Combine QML and </a:t>
            </a:r>
            <a:r>
              <a:rPr lang="en-US" altLang="zh-TW" dirty="0" err="1" smtClean="0"/>
              <a:t>Qt</a:t>
            </a:r>
            <a:r>
              <a:rPr lang="en-US" altLang="zh-TW" dirty="0" smtClean="0"/>
              <a:t> – Signal Binding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63434" y="1927755"/>
            <a:ext cx="586195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031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542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77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smtClean="0"/>
              <a:t>Combine QML and </a:t>
            </a:r>
            <a:r>
              <a:rPr lang="en-US" altLang="zh-TW" dirty="0" err="1" smtClean="0"/>
              <a:t>Qt</a:t>
            </a:r>
            <a:r>
              <a:rPr lang="en-US" altLang="zh-TW" dirty="0" smtClean="0"/>
              <a:t> – Signal Binding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905" y="5659642"/>
            <a:ext cx="11136019" cy="629383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399" y="4526228"/>
            <a:ext cx="11058525" cy="66675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399" y="1969804"/>
            <a:ext cx="4295775" cy="2209800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23914" y="2216539"/>
            <a:ext cx="5924550" cy="126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742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Deploy a </a:t>
            </a:r>
            <a:r>
              <a:rPr lang="en-US" altLang="zh-TW" dirty="0" err="1" smtClean="0"/>
              <a:t>Qt</a:t>
            </a:r>
            <a:r>
              <a:rPr lang="en-US" altLang="zh-TW" dirty="0" smtClean="0"/>
              <a:t> program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141413" y="2607953"/>
            <a:ext cx="9905998" cy="1907969"/>
          </a:xfrm>
        </p:spPr>
        <p:txBody>
          <a:bodyPr/>
          <a:lstStyle/>
          <a:p>
            <a:r>
              <a:rPr lang="en-US" altLang="zh-TW" dirty="0" smtClean="0"/>
              <a:t>A deploy program is just binary with those libraries</a:t>
            </a:r>
          </a:p>
          <a:p>
            <a:endParaRPr lang="en-US" altLang="zh-TW" dirty="0"/>
          </a:p>
          <a:p>
            <a:r>
              <a:rPr lang="en-US" altLang="zh-TW" dirty="0" smtClean="0"/>
              <a:t>Windows: use </a:t>
            </a:r>
            <a:r>
              <a:rPr lang="en-US" altLang="zh-TW" dirty="0" err="1" smtClean="0"/>
              <a:t>windeployqt</a:t>
            </a:r>
            <a:r>
              <a:rPr lang="en-US" altLang="zh-TW" dirty="0" smtClean="0"/>
              <a:t> that comes with </a:t>
            </a:r>
            <a:r>
              <a:rPr lang="en-US" altLang="zh-TW" dirty="0" err="1" smtClean="0"/>
              <a:t>qt</a:t>
            </a:r>
            <a:r>
              <a:rPr lang="en-US" altLang="zh-TW" dirty="0" smtClean="0"/>
              <a:t> installer </a:t>
            </a:r>
          </a:p>
          <a:p>
            <a:pPr lvl="1"/>
            <a:r>
              <a:rPr lang="en-US" altLang="zh-TW" dirty="0" smtClean="0"/>
              <a:t>Caution: After running this program, you need to manually copied the </a:t>
            </a:r>
            <a:r>
              <a:rPr lang="en-US" altLang="zh-TW" dirty="0" err="1" smtClean="0"/>
              <a:t>qml</a:t>
            </a:r>
            <a:r>
              <a:rPr lang="en-US" altLang="zh-TW" dirty="0" smtClean="0"/>
              <a:t> folder from original release folder</a:t>
            </a:r>
          </a:p>
          <a:p>
            <a:endParaRPr lang="en-US" altLang="zh-TW" dirty="0"/>
          </a:p>
          <a:p>
            <a:r>
              <a:rPr lang="en-US" altLang="zh-TW" dirty="0" smtClean="0"/>
              <a:t>Linux:</a:t>
            </a:r>
            <a:r>
              <a:rPr lang="zh-TW" altLang="en-US" dirty="0" smtClean="0"/>
              <a:t> </a:t>
            </a:r>
            <a:r>
              <a:rPr lang="en-US" altLang="zh-TW" dirty="0" smtClean="0"/>
              <a:t>use </a:t>
            </a:r>
            <a:r>
              <a:rPr lang="en-US" altLang="zh-TW" dirty="0" err="1" smtClean="0"/>
              <a:t>linuxdeployqt</a:t>
            </a:r>
            <a:r>
              <a:rPr lang="en-US" altLang="zh-TW" dirty="0" smtClean="0"/>
              <a:t> as specified in </a:t>
            </a:r>
            <a:r>
              <a:rPr lang="en-US" altLang="zh-TW" dirty="0" err="1" smtClean="0"/>
              <a:t>Qt</a:t>
            </a:r>
            <a:r>
              <a:rPr lang="en-US" altLang="zh-TW" dirty="0" smtClean="0"/>
              <a:t> official documents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2555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 smtClean="0"/>
              <a:t>Github</a:t>
            </a:r>
            <a:r>
              <a:rPr kumimoji="1" lang="zh-TW" altLang="en-US" dirty="0" smtClean="0"/>
              <a:t> 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141413" y="1498930"/>
            <a:ext cx="9905998" cy="914180"/>
          </a:xfrm>
        </p:spPr>
        <p:txBody>
          <a:bodyPr/>
          <a:lstStyle/>
          <a:p>
            <a:r>
              <a:rPr kumimoji="1" lang="en-US" altLang="zh-TW" dirty="0" err="1" smtClean="0"/>
              <a:t>Git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clone</a:t>
            </a:r>
            <a:r>
              <a:rPr kumimoji="1" lang="zh-TW" altLang="en-US" dirty="0" smtClean="0"/>
              <a:t> </a:t>
            </a:r>
            <a:r>
              <a:rPr kumimoji="1" lang="en-US" altLang="zh-TW" dirty="0">
                <a:hlinkClick r:id="rId2"/>
              </a:rPr>
              <a:t>https://</a:t>
            </a:r>
            <a:r>
              <a:rPr kumimoji="1" lang="en-US" altLang="zh-TW" dirty="0" smtClean="0">
                <a:hlinkClick r:id="rId2"/>
              </a:rPr>
              <a:t>github.com/YuanTingHsieh/ESL</a:t>
            </a:r>
            <a:r>
              <a:rPr kumimoji="1" lang="zh-TW" altLang="en-US" dirty="0" smtClean="0"/>
              <a:t> </a:t>
            </a:r>
            <a:endParaRPr kumimoji="1"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2093" y="2658753"/>
            <a:ext cx="4098974" cy="3822701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2581" y="2658753"/>
            <a:ext cx="4014751" cy="3805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12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Demo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Video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0539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System</a:t>
            </a:r>
            <a:r>
              <a:rPr lang="zh-TW" altLang="en-US" dirty="0" smtClean="0"/>
              <a:t> </a:t>
            </a:r>
            <a:r>
              <a:rPr lang="en-US" altLang="zh-TW" dirty="0" smtClean="0"/>
              <a:t>Block</a:t>
            </a:r>
            <a:r>
              <a:rPr lang="zh-TW" altLang="en-US" dirty="0" smtClean="0"/>
              <a:t> </a:t>
            </a:r>
            <a:r>
              <a:rPr lang="en-US" altLang="zh-TW" dirty="0" smtClean="0"/>
              <a:t>Diagram</a:t>
            </a:r>
            <a:endParaRPr lang="zh-TW" altLang="en-US" dirty="0"/>
          </a:p>
        </p:txBody>
      </p:sp>
      <p:pic>
        <p:nvPicPr>
          <p:cNvPr id="22" name="圖片 21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413" y="4910667"/>
            <a:ext cx="1420047" cy="1231347"/>
          </a:xfrm>
          <a:prstGeom prst="rect">
            <a:avLst/>
          </a:prstGeom>
          <a:noFill/>
        </p:spPr>
      </p:pic>
      <p:pic>
        <p:nvPicPr>
          <p:cNvPr id="28" name="圖片 27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880" y="4910667"/>
            <a:ext cx="1420047" cy="1231347"/>
          </a:xfrm>
          <a:prstGeom prst="rect">
            <a:avLst/>
          </a:prstGeom>
          <a:noFill/>
        </p:spPr>
      </p:pic>
      <p:sp>
        <p:nvSpPr>
          <p:cNvPr id="3" name="文字方塊 2"/>
          <p:cNvSpPr txBox="1"/>
          <p:nvPr/>
        </p:nvSpPr>
        <p:spPr>
          <a:xfrm>
            <a:off x="2488265" y="6371093"/>
            <a:ext cx="1059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 smtClean="0"/>
              <a:t>Player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1</a:t>
            </a:r>
            <a:endParaRPr kumimoji="1" lang="zh-TW" altLang="en-US" dirty="0"/>
          </a:p>
        </p:txBody>
      </p:sp>
      <p:sp>
        <p:nvSpPr>
          <p:cNvPr id="31" name="文字方塊 30"/>
          <p:cNvSpPr txBox="1"/>
          <p:nvPr/>
        </p:nvSpPr>
        <p:spPr>
          <a:xfrm>
            <a:off x="9114660" y="6371093"/>
            <a:ext cx="1059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 smtClean="0"/>
              <a:t>Player</a:t>
            </a:r>
            <a:r>
              <a:rPr kumimoji="1" lang="zh-TW" altLang="en-US" dirty="0" smtClean="0"/>
              <a:t> </a:t>
            </a:r>
            <a:r>
              <a:rPr kumimoji="1" lang="en-US" altLang="zh-TW" dirty="0"/>
              <a:t>2</a:t>
            </a:r>
            <a:endParaRPr kumimoji="1"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618770" y="3648126"/>
            <a:ext cx="465332" cy="615185"/>
          </a:xfrm>
          <a:prstGeom prst="rect">
            <a:avLst/>
          </a:prstGeom>
        </p:spPr>
      </p:pic>
      <p:pic>
        <p:nvPicPr>
          <p:cNvPr id="32" name="圖片 31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4613" y="4910667"/>
            <a:ext cx="1420047" cy="1231347"/>
          </a:xfrm>
          <a:prstGeom prst="rect">
            <a:avLst/>
          </a:prstGeom>
          <a:noFill/>
        </p:spPr>
      </p:pic>
      <p:pic>
        <p:nvPicPr>
          <p:cNvPr id="33" name="圖片 3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6080" y="4910667"/>
            <a:ext cx="1420047" cy="1231347"/>
          </a:xfrm>
          <a:prstGeom prst="rect">
            <a:avLst/>
          </a:prstGeom>
          <a:noFill/>
        </p:spPr>
      </p:pic>
      <p:pic>
        <p:nvPicPr>
          <p:cNvPr id="40" name="圖片 3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040237" y="3648126"/>
            <a:ext cx="465332" cy="615185"/>
          </a:xfrm>
          <a:prstGeom prst="rect">
            <a:avLst/>
          </a:prstGeom>
        </p:spPr>
      </p:pic>
      <p:pic>
        <p:nvPicPr>
          <p:cNvPr id="41" name="圖片 4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8085686" y="3648126"/>
            <a:ext cx="465332" cy="615185"/>
          </a:xfrm>
          <a:prstGeom prst="rect">
            <a:avLst/>
          </a:prstGeom>
        </p:spPr>
      </p:pic>
      <p:pic>
        <p:nvPicPr>
          <p:cNvPr id="42" name="圖片 4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0507153" y="3648126"/>
            <a:ext cx="465332" cy="615185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2927" y="1769423"/>
            <a:ext cx="2595420" cy="1758397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4949061" y="1828801"/>
            <a:ext cx="2595420" cy="135466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3" name="文字方塊 42"/>
          <p:cNvSpPr txBox="1"/>
          <p:nvPr/>
        </p:nvSpPr>
        <p:spPr>
          <a:xfrm>
            <a:off x="5678537" y="2279289"/>
            <a:ext cx="11641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b="1" dirty="0" err="1" smtClean="0">
                <a:solidFill>
                  <a:schemeClr val="bg1"/>
                </a:solidFill>
              </a:rPr>
              <a:t>Qt</a:t>
            </a:r>
            <a:r>
              <a:rPr kumimoji="1" lang="zh-TW" altLang="en-US" sz="2400" b="1" dirty="0" smtClean="0">
                <a:solidFill>
                  <a:schemeClr val="bg1"/>
                </a:solidFill>
              </a:rPr>
              <a:t> </a:t>
            </a:r>
            <a:r>
              <a:rPr kumimoji="1" lang="en-US" altLang="zh-TW" sz="2400" b="1" dirty="0" smtClean="0">
                <a:solidFill>
                  <a:schemeClr val="bg1"/>
                </a:solidFill>
              </a:rPr>
              <a:t>GUI</a:t>
            </a:r>
            <a:endParaRPr kumimoji="1" lang="zh-TW" altLang="en-US" sz="2400" b="1" dirty="0">
              <a:solidFill>
                <a:schemeClr val="bg1"/>
              </a:solidFill>
            </a:endParaRPr>
          </a:p>
        </p:txBody>
      </p:sp>
      <p:cxnSp>
        <p:nvCxnSpPr>
          <p:cNvPr id="9" name="直線箭頭接點 8"/>
          <p:cNvCxnSpPr/>
          <p:nvPr/>
        </p:nvCxnSpPr>
        <p:spPr>
          <a:xfrm flipH="1">
            <a:off x="1851437" y="4333794"/>
            <a:ext cx="16934" cy="559940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箭頭接點 43"/>
          <p:cNvCxnSpPr/>
          <p:nvPr/>
        </p:nvCxnSpPr>
        <p:spPr>
          <a:xfrm flipH="1">
            <a:off x="4272903" y="4333794"/>
            <a:ext cx="16934" cy="559940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箭頭接點 44"/>
          <p:cNvCxnSpPr/>
          <p:nvPr/>
        </p:nvCxnSpPr>
        <p:spPr>
          <a:xfrm flipH="1">
            <a:off x="8303037" y="4333794"/>
            <a:ext cx="16934" cy="559940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箭頭接點 45"/>
          <p:cNvCxnSpPr/>
          <p:nvPr/>
        </p:nvCxnSpPr>
        <p:spPr>
          <a:xfrm flipH="1">
            <a:off x="10724503" y="4333794"/>
            <a:ext cx="16934" cy="559940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箭頭接點 46"/>
          <p:cNvCxnSpPr/>
          <p:nvPr/>
        </p:nvCxnSpPr>
        <p:spPr>
          <a:xfrm>
            <a:off x="2649363" y="5526340"/>
            <a:ext cx="737711" cy="0"/>
          </a:xfrm>
          <a:prstGeom prst="straightConnector1">
            <a:avLst/>
          </a:prstGeom>
          <a:ln w="57150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箭頭接點 47"/>
          <p:cNvCxnSpPr/>
          <p:nvPr/>
        </p:nvCxnSpPr>
        <p:spPr>
          <a:xfrm>
            <a:off x="9226836" y="5481613"/>
            <a:ext cx="737711" cy="0"/>
          </a:xfrm>
          <a:prstGeom prst="straightConnector1">
            <a:avLst/>
          </a:prstGeom>
          <a:ln w="57150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箭頭接點 48"/>
          <p:cNvCxnSpPr/>
          <p:nvPr/>
        </p:nvCxnSpPr>
        <p:spPr>
          <a:xfrm flipV="1">
            <a:off x="5187363" y="3689189"/>
            <a:ext cx="765012" cy="1424678"/>
          </a:xfrm>
          <a:prstGeom prst="straightConnector1">
            <a:avLst/>
          </a:prstGeom>
          <a:ln w="57150">
            <a:solidFill>
              <a:srgbClr val="FFFF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箭頭接點 60"/>
          <p:cNvCxnSpPr/>
          <p:nvPr/>
        </p:nvCxnSpPr>
        <p:spPr>
          <a:xfrm flipH="1" flipV="1">
            <a:off x="6606842" y="3689188"/>
            <a:ext cx="857093" cy="1424679"/>
          </a:xfrm>
          <a:prstGeom prst="straightConnector1">
            <a:avLst/>
          </a:prstGeom>
          <a:ln w="57150">
            <a:solidFill>
              <a:srgbClr val="FFFF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文字方塊 62"/>
          <p:cNvSpPr txBox="1"/>
          <p:nvPr/>
        </p:nvSpPr>
        <p:spPr>
          <a:xfrm>
            <a:off x="2409469" y="5042469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 err="1" smtClean="0">
                <a:solidFill>
                  <a:srgbClr val="00B0F0"/>
                </a:solidFill>
              </a:rPr>
              <a:t>BlueTooth</a:t>
            </a:r>
            <a:endParaRPr kumimoji="1" lang="zh-TW" altLang="en-US" dirty="0">
              <a:solidFill>
                <a:srgbClr val="00B0F0"/>
              </a:solidFill>
            </a:endParaRPr>
          </a:p>
        </p:txBody>
      </p:sp>
      <p:sp>
        <p:nvSpPr>
          <p:cNvPr id="64" name="文字方塊 63"/>
          <p:cNvSpPr txBox="1"/>
          <p:nvPr/>
        </p:nvSpPr>
        <p:spPr>
          <a:xfrm>
            <a:off x="8960302" y="5042156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 err="1" smtClean="0">
                <a:solidFill>
                  <a:srgbClr val="00B0F0"/>
                </a:solidFill>
              </a:rPr>
              <a:t>BlueTooth</a:t>
            </a:r>
            <a:endParaRPr kumimoji="1" lang="zh-TW" altLang="en-US" dirty="0">
              <a:solidFill>
                <a:srgbClr val="00B0F0"/>
              </a:solidFill>
            </a:endParaRPr>
          </a:p>
        </p:txBody>
      </p:sp>
      <p:sp>
        <p:nvSpPr>
          <p:cNvPr id="65" name="文字方塊 64"/>
          <p:cNvSpPr txBox="1"/>
          <p:nvPr/>
        </p:nvSpPr>
        <p:spPr>
          <a:xfrm>
            <a:off x="1282597" y="4429098"/>
            <a:ext cx="553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mtClean="0"/>
              <a:t>I2C</a:t>
            </a:r>
            <a:endParaRPr kumimoji="1" lang="zh-TW" altLang="en-US" dirty="0"/>
          </a:p>
        </p:txBody>
      </p:sp>
      <p:sp>
        <p:nvSpPr>
          <p:cNvPr id="66" name="文字方塊 65"/>
          <p:cNvSpPr txBox="1"/>
          <p:nvPr/>
        </p:nvSpPr>
        <p:spPr>
          <a:xfrm>
            <a:off x="3668991" y="4429098"/>
            <a:ext cx="553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 smtClean="0"/>
              <a:t>I2C</a:t>
            </a:r>
            <a:endParaRPr kumimoji="1" lang="zh-TW" altLang="en-US" dirty="0"/>
          </a:p>
        </p:txBody>
      </p:sp>
      <p:sp>
        <p:nvSpPr>
          <p:cNvPr id="67" name="文字方塊 66"/>
          <p:cNvSpPr txBox="1"/>
          <p:nvPr/>
        </p:nvSpPr>
        <p:spPr>
          <a:xfrm>
            <a:off x="8406945" y="4429098"/>
            <a:ext cx="553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mtClean="0"/>
              <a:t>I2C</a:t>
            </a:r>
            <a:endParaRPr kumimoji="1" lang="zh-TW" altLang="en-US" dirty="0"/>
          </a:p>
        </p:txBody>
      </p:sp>
      <p:sp>
        <p:nvSpPr>
          <p:cNvPr id="68" name="文字方塊 67"/>
          <p:cNvSpPr txBox="1"/>
          <p:nvPr/>
        </p:nvSpPr>
        <p:spPr>
          <a:xfrm>
            <a:off x="10793339" y="4429098"/>
            <a:ext cx="553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mtClean="0"/>
              <a:t>I2C</a:t>
            </a:r>
            <a:endParaRPr kumimoji="1" lang="zh-TW" altLang="en-US" dirty="0"/>
          </a:p>
        </p:txBody>
      </p:sp>
      <p:sp>
        <p:nvSpPr>
          <p:cNvPr id="69" name="文字方塊 68"/>
          <p:cNvSpPr txBox="1"/>
          <p:nvPr/>
        </p:nvSpPr>
        <p:spPr>
          <a:xfrm>
            <a:off x="5808392" y="4377158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 smtClean="0">
                <a:solidFill>
                  <a:srgbClr val="FFFF00"/>
                </a:solidFill>
              </a:rPr>
              <a:t>Socket</a:t>
            </a:r>
            <a:endParaRPr kumimoji="1" lang="zh-TW" alt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5807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Device</a:t>
            </a:r>
            <a:r>
              <a:rPr kumimoji="1" lang="zh-TW" altLang="en-US" dirty="0" smtClean="0"/>
              <a:t> </a:t>
            </a:r>
            <a:endParaRPr kumimoji="1"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7914" y="1253067"/>
            <a:ext cx="6750753" cy="5063065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413" y="2658478"/>
            <a:ext cx="3488264" cy="2616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539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Raspberry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Pi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&amp;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MPU6050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159181" y="1947553"/>
            <a:ext cx="9905998" cy="3572714"/>
          </a:xfrm>
        </p:spPr>
        <p:txBody>
          <a:bodyPr/>
          <a:lstStyle/>
          <a:p>
            <a:r>
              <a:rPr lang="en-US" altLang="zh-TW" dirty="0" err="1"/>
              <a:t>PiBits</a:t>
            </a:r>
            <a:r>
              <a:rPr lang="en-US" altLang="zh-TW" dirty="0"/>
              <a:t>,</a:t>
            </a:r>
            <a:r>
              <a:rPr lang="zh-TW" altLang="en-US" dirty="0"/>
              <a:t> </a:t>
            </a:r>
            <a:r>
              <a:rPr lang="en-US" altLang="zh-TW" dirty="0"/>
              <a:t>Clone</a:t>
            </a:r>
            <a:r>
              <a:rPr lang="zh-TW" altLang="en-US" dirty="0"/>
              <a:t> </a:t>
            </a:r>
            <a:r>
              <a:rPr lang="en-US" altLang="zh-TW" dirty="0"/>
              <a:t>from</a:t>
            </a:r>
            <a:r>
              <a:rPr lang="zh-TW" altLang="en-US" dirty="0"/>
              <a:t> </a:t>
            </a:r>
            <a:r>
              <a:rPr lang="en-US" altLang="zh-TW" dirty="0">
                <a:hlinkClick r:id="rId2"/>
              </a:rPr>
              <a:t>https://</a:t>
            </a:r>
            <a:r>
              <a:rPr lang="en-US" altLang="zh-TW" dirty="0" smtClean="0">
                <a:hlinkClick r:id="rId2"/>
              </a:rPr>
              <a:t>github.com/richardghirst/PiBits</a:t>
            </a:r>
            <a:endParaRPr lang="en-US" altLang="zh-TW" dirty="0" smtClean="0"/>
          </a:p>
          <a:p>
            <a:r>
              <a:rPr lang="en-US" altLang="zh-TW" dirty="0" smtClean="0"/>
              <a:t>I2C</a:t>
            </a:r>
            <a:r>
              <a:rPr lang="zh-TW" altLang="en-US" dirty="0" smtClean="0"/>
              <a:t> </a:t>
            </a:r>
            <a:r>
              <a:rPr lang="en-US" altLang="zh-TW" dirty="0" smtClean="0"/>
              <a:t>connect</a:t>
            </a:r>
            <a:r>
              <a:rPr lang="zh-TW" altLang="en-US" dirty="0" smtClean="0"/>
              <a:t> </a:t>
            </a:r>
            <a:r>
              <a:rPr lang="en-US" altLang="zh-TW" dirty="0" smtClean="0"/>
              <a:t>address:</a:t>
            </a:r>
            <a:r>
              <a:rPr lang="zh-TW" altLang="en-US" dirty="0" smtClean="0"/>
              <a:t> </a:t>
            </a:r>
            <a:r>
              <a:rPr lang="en-US" altLang="zh-TW" dirty="0" smtClean="0"/>
              <a:t>0x68</a:t>
            </a:r>
          </a:p>
          <a:p>
            <a:r>
              <a:rPr lang="en-US" altLang="zh-TW" dirty="0" smtClean="0"/>
              <a:t>YAWPITCHROLL</a:t>
            </a:r>
            <a:r>
              <a:rPr lang="zh-TW" altLang="en-US" dirty="0" smtClean="0"/>
              <a:t> </a:t>
            </a:r>
            <a:r>
              <a:rPr lang="en-US" altLang="zh-TW" dirty="0" smtClean="0"/>
              <a:t>(angle)</a:t>
            </a:r>
            <a:r>
              <a:rPr lang="zh-TW" altLang="en-US" dirty="0" smtClean="0"/>
              <a:t> </a:t>
            </a:r>
            <a:r>
              <a:rPr lang="en-US" altLang="zh-TW" dirty="0" smtClean="0"/>
              <a:t>and</a:t>
            </a:r>
            <a:r>
              <a:rPr lang="zh-TW" altLang="en-US" dirty="0" smtClean="0"/>
              <a:t> </a:t>
            </a:r>
            <a:r>
              <a:rPr lang="en-US" altLang="zh-TW" dirty="0" smtClean="0"/>
              <a:t>REALACCEL</a:t>
            </a:r>
            <a:r>
              <a:rPr lang="zh-TW" altLang="en-US" dirty="0" smtClean="0"/>
              <a:t> </a:t>
            </a:r>
            <a:r>
              <a:rPr lang="en-US" altLang="zh-TW" dirty="0" smtClean="0"/>
              <a:t>(acceleration</a:t>
            </a:r>
            <a:r>
              <a:rPr lang="zh-TW" altLang="en-US" dirty="0" smtClean="0"/>
              <a:t> </a:t>
            </a:r>
            <a:r>
              <a:rPr lang="en-US" altLang="zh-TW" dirty="0" smtClean="0"/>
              <a:t>without</a:t>
            </a:r>
            <a:r>
              <a:rPr lang="zh-TW" altLang="en-US" dirty="0" smtClean="0"/>
              <a:t> </a:t>
            </a:r>
            <a:r>
              <a:rPr lang="en-US" altLang="zh-TW" dirty="0" smtClean="0"/>
              <a:t>gravity)</a:t>
            </a:r>
          </a:p>
          <a:p>
            <a:pPr lvl="1"/>
            <a:r>
              <a:rPr lang="en-US" altLang="zh-TW" dirty="0" err="1" smtClean="0"/>
              <a:t>Thresthold</a:t>
            </a:r>
            <a:r>
              <a:rPr lang="zh-TW" altLang="en-US" dirty="0" smtClean="0"/>
              <a:t> </a:t>
            </a:r>
            <a:r>
              <a:rPr lang="en-US" altLang="zh-TW" dirty="0" smtClean="0"/>
              <a:t>setting</a:t>
            </a:r>
            <a:r>
              <a:rPr lang="zh-TW" altLang="en-US" dirty="0" smtClean="0"/>
              <a:t> </a:t>
            </a:r>
            <a:r>
              <a:rPr lang="en-US" altLang="zh-TW" dirty="0" smtClean="0"/>
              <a:t>by</a:t>
            </a:r>
            <a:r>
              <a:rPr lang="zh-TW" altLang="en-US" dirty="0" smtClean="0"/>
              <a:t> </a:t>
            </a:r>
            <a:r>
              <a:rPr lang="en-US" altLang="zh-TW" dirty="0" smtClean="0"/>
              <a:t>human</a:t>
            </a:r>
            <a:r>
              <a:rPr lang="zh-TW" altLang="en-US" dirty="0" smtClean="0"/>
              <a:t> </a:t>
            </a:r>
            <a:r>
              <a:rPr lang="en-US" altLang="zh-TW" dirty="0" smtClean="0"/>
              <a:t>learning</a:t>
            </a:r>
          </a:p>
          <a:p>
            <a:pPr lvl="2"/>
            <a:r>
              <a:rPr lang="en-US" altLang="zh-TW" dirty="0" smtClean="0"/>
              <a:t>Pitch</a:t>
            </a:r>
            <a:r>
              <a:rPr lang="zh-TW" altLang="en-US" dirty="0" smtClean="0"/>
              <a:t> </a:t>
            </a:r>
            <a:r>
              <a:rPr lang="en-US" altLang="zh-TW" dirty="0" smtClean="0"/>
              <a:t>angle</a:t>
            </a:r>
            <a:r>
              <a:rPr lang="zh-TW" altLang="en-US" dirty="0" smtClean="0"/>
              <a:t> </a:t>
            </a:r>
            <a:r>
              <a:rPr lang="en-US" altLang="zh-TW" dirty="0" smtClean="0"/>
              <a:t>between</a:t>
            </a:r>
            <a:r>
              <a:rPr lang="zh-TW" altLang="en-US" dirty="0" smtClean="0"/>
              <a:t> </a:t>
            </a:r>
            <a:r>
              <a:rPr lang="en-US" altLang="zh-TW" dirty="0" smtClean="0"/>
              <a:t>(-15~+15),</a:t>
            </a:r>
            <a:r>
              <a:rPr lang="zh-TW" altLang="en-US" dirty="0" smtClean="0"/>
              <a:t> </a:t>
            </a:r>
            <a:r>
              <a:rPr lang="en-US" altLang="zh-TW" dirty="0" smtClean="0"/>
              <a:t>Roll</a:t>
            </a:r>
            <a:r>
              <a:rPr lang="zh-TW" altLang="en-US" dirty="0" smtClean="0"/>
              <a:t> </a:t>
            </a:r>
            <a:r>
              <a:rPr lang="en-US" altLang="zh-TW" dirty="0" smtClean="0"/>
              <a:t>angle</a:t>
            </a:r>
            <a:r>
              <a:rPr lang="zh-TW" altLang="en-US" dirty="0" smtClean="0"/>
              <a:t> </a:t>
            </a:r>
            <a:r>
              <a:rPr lang="en-US" altLang="zh-TW" dirty="0" smtClean="0"/>
              <a:t>edge</a:t>
            </a:r>
            <a:r>
              <a:rPr lang="zh-TW" altLang="en-US" dirty="0" smtClean="0"/>
              <a:t> </a:t>
            </a:r>
            <a:r>
              <a:rPr lang="en-US" altLang="zh-TW" dirty="0" smtClean="0"/>
              <a:t>-45</a:t>
            </a:r>
          </a:p>
          <a:p>
            <a:pPr lvl="2"/>
            <a:r>
              <a:rPr lang="en-US" altLang="zh-TW" dirty="0" smtClean="0"/>
              <a:t>Acceleration</a:t>
            </a:r>
            <a:r>
              <a:rPr lang="zh-TW" altLang="en-US" dirty="0" smtClean="0"/>
              <a:t> </a:t>
            </a:r>
            <a:r>
              <a:rPr lang="en-US" altLang="zh-TW" dirty="0" smtClean="0"/>
              <a:t>change</a:t>
            </a:r>
          </a:p>
          <a:p>
            <a:r>
              <a:rPr kumimoji="1" lang="en-US" altLang="zh-TW" dirty="0" smtClean="0"/>
              <a:t>De-bounce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Setting</a:t>
            </a:r>
            <a:endParaRPr kumimoji="1"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6666" y="4569893"/>
            <a:ext cx="3368629" cy="1913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01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55147" y="321733"/>
            <a:ext cx="9905998" cy="1159823"/>
          </a:xfrm>
        </p:spPr>
        <p:txBody>
          <a:bodyPr/>
          <a:lstStyle/>
          <a:p>
            <a:r>
              <a:rPr kumimoji="1" lang="en-US" altLang="zh-TW" dirty="0" smtClean="0"/>
              <a:t>Raspberry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Pi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&amp;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Raspberry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Pi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75554" y="1355059"/>
            <a:ext cx="9905998" cy="5228223"/>
          </a:xfrm>
        </p:spPr>
        <p:txBody>
          <a:bodyPr>
            <a:normAutofit/>
          </a:bodyPr>
          <a:lstStyle/>
          <a:p>
            <a:r>
              <a:rPr kumimoji="1" lang="en-US" altLang="zh-TW" dirty="0" smtClean="0"/>
              <a:t>Bluetooth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Serial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Port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Profile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(SPP)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server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and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client</a:t>
            </a:r>
          </a:p>
          <a:p>
            <a:r>
              <a:rPr kumimoji="1" lang="en-US" altLang="zh-TW" dirty="0" smtClean="0"/>
              <a:t>Left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hand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(Client)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&amp;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Right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hand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(Server)</a:t>
            </a:r>
          </a:p>
          <a:p>
            <a:pPr lvl="1"/>
            <a:r>
              <a:rPr kumimoji="1" lang="en-US" altLang="zh-TW" dirty="0" smtClean="0"/>
              <a:t>Client:</a:t>
            </a:r>
            <a:r>
              <a:rPr kumimoji="1" lang="zh-TW" altLang="en-US" dirty="0" smtClean="0"/>
              <a:t> </a:t>
            </a:r>
            <a:endParaRPr kumimoji="1" lang="en-US" altLang="zh-TW" dirty="0" smtClean="0"/>
          </a:p>
          <a:p>
            <a:pPr lvl="2"/>
            <a:r>
              <a:rPr kumimoji="1" lang="en-US" altLang="zh-TW" dirty="0" smtClean="0"/>
              <a:t>set</a:t>
            </a:r>
            <a:r>
              <a:rPr kumimoji="1" lang="zh-TW" altLang="en-US" dirty="0" smtClean="0"/>
              <a:t> </a:t>
            </a:r>
            <a:r>
              <a:rPr kumimoji="1" lang="en-US" altLang="zh-TW" dirty="0" err="1" smtClean="0"/>
              <a:t>rfcomm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socket</a:t>
            </a:r>
          </a:p>
          <a:p>
            <a:pPr lvl="2"/>
            <a:r>
              <a:rPr kumimoji="1" lang="en-US" altLang="zh-TW" dirty="0" smtClean="0"/>
              <a:t>Search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for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remote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RFCOMM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port</a:t>
            </a:r>
            <a:r>
              <a:rPr kumimoji="1" lang="zh-TW" altLang="en-US" dirty="0" smtClean="0"/>
              <a:t> </a:t>
            </a:r>
            <a:endParaRPr kumimoji="1" lang="en-US" altLang="zh-TW" dirty="0" smtClean="0"/>
          </a:p>
          <a:p>
            <a:pPr lvl="2"/>
            <a:r>
              <a:rPr kumimoji="1" lang="en-US" altLang="zh-TW" dirty="0" smtClean="0"/>
              <a:t>Connect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SPP-server</a:t>
            </a:r>
          </a:p>
          <a:p>
            <a:pPr lvl="1"/>
            <a:r>
              <a:rPr kumimoji="1" lang="en-US" altLang="zh-TW" dirty="0" smtClean="0"/>
              <a:t>Server:</a:t>
            </a:r>
          </a:p>
          <a:p>
            <a:pPr lvl="2"/>
            <a:r>
              <a:rPr kumimoji="1" lang="en-US" altLang="zh-TW" dirty="0" smtClean="0"/>
              <a:t>Set</a:t>
            </a:r>
            <a:r>
              <a:rPr kumimoji="1" lang="zh-TW" altLang="en-US" dirty="0" smtClean="0"/>
              <a:t> </a:t>
            </a:r>
            <a:r>
              <a:rPr kumimoji="1" lang="en-US" altLang="zh-TW" dirty="0" err="1" smtClean="0"/>
              <a:t>Bt</a:t>
            </a:r>
            <a:r>
              <a:rPr kumimoji="1" lang="en-US" altLang="zh-TW" dirty="0" smtClean="0"/>
              <a:t>-dongle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Class: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0x1f00</a:t>
            </a:r>
          </a:p>
          <a:p>
            <a:pPr lvl="2"/>
            <a:r>
              <a:rPr kumimoji="1" lang="en-US" altLang="zh-TW" dirty="0" smtClean="0"/>
              <a:t>Set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SPP_SPEC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(</a:t>
            </a:r>
            <a:r>
              <a:rPr lang="en-US" altLang="zh-TW" dirty="0" smtClean="0"/>
              <a:t>SDP Interoperability Requirements</a:t>
            </a:r>
            <a:r>
              <a:rPr kumimoji="1" lang="en-US" altLang="zh-TW" dirty="0" smtClean="0"/>
              <a:t>)</a:t>
            </a:r>
          </a:p>
          <a:p>
            <a:pPr lvl="2"/>
            <a:r>
              <a:rPr kumimoji="1" lang="en-US" altLang="zh-TW" dirty="0" smtClean="0"/>
              <a:t>Wait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for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RFCOMM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connection</a:t>
            </a:r>
          </a:p>
          <a:p>
            <a:r>
              <a:rPr kumimoji="1" lang="en-US" altLang="zh-TW" dirty="0" err="1" smtClean="0"/>
              <a:t>Bluetoothctl</a:t>
            </a:r>
            <a:r>
              <a:rPr kumimoji="1" lang="en-US" altLang="zh-TW" dirty="0" smtClean="0"/>
              <a:t>: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pair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two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devices</a:t>
            </a:r>
          </a:p>
          <a:p>
            <a:pPr lvl="2"/>
            <a:endParaRPr kumimoji="1" lang="zh-TW" altLang="en-US" dirty="0"/>
          </a:p>
        </p:txBody>
      </p:sp>
      <p:sp>
        <p:nvSpPr>
          <p:cNvPr id="5" name="文字方塊 4"/>
          <p:cNvSpPr txBox="1"/>
          <p:nvPr/>
        </p:nvSpPr>
        <p:spPr>
          <a:xfrm>
            <a:off x="1715317" y="6240967"/>
            <a:ext cx="87911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800" b="1" dirty="0" smtClean="0">
                <a:solidFill>
                  <a:srgbClr val="FF0000"/>
                </a:solidFill>
              </a:rPr>
              <a:t>Problems:</a:t>
            </a:r>
            <a:r>
              <a:rPr kumimoji="1" lang="zh-TW" altLang="en-US" sz="2800" b="1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sz="2800" b="1" dirty="0" smtClean="0">
                <a:solidFill>
                  <a:srgbClr val="FF0000"/>
                </a:solidFill>
              </a:rPr>
              <a:t>Library</a:t>
            </a:r>
            <a:r>
              <a:rPr kumimoji="1" lang="zh-TW" altLang="en-US" sz="2800" b="1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sz="2800" b="1" dirty="0">
                <a:solidFill>
                  <a:srgbClr val="FF0000"/>
                </a:solidFill>
              </a:rPr>
              <a:t>L</a:t>
            </a:r>
            <a:r>
              <a:rPr kumimoji="1" lang="en-US" altLang="zh-TW" sz="2800" b="1" dirty="0" smtClean="0">
                <a:solidFill>
                  <a:srgbClr val="FF0000"/>
                </a:solidFill>
              </a:rPr>
              <a:t>inking</a:t>
            </a:r>
            <a:r>
              <a:rPr kumimoji="1" lang="zh-TW" altLang="en-US" sz="2800" b="1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sz="2800" b="1" dirty="0" smtClean="0">
                <a:solidFill>
                  <a:srgbClr val="FF0000"/>
                </a:solidFill>
              </a:rPr>
              <a:t>Failed?</a:t>
            </a:r>
            <a:r>
              <a:rPr kumimoji="1" lang="zh-TW" altLang="en-US" sz="2800" b="1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sz="2800" b="1" dirty="0" smtClean="0">
                <a:solidFill>
                  <a:srgbClr val="FF0000"/>
                </a:solidFill>
              </a:rPr>
              <a:t>Bluetooth</a:t>
            </a:r>
            <a:r>
              <a:rPr kumimoji="1" lang="zh-TW" altLang="en-US" sz="2800" b="1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sz="2800" b="1" dirty="0" smtClean="0">
                <a:solidFill>
                  <a:srgbClr val="FF0000"/>
                </a:solidFill>
              </a:rPr>
              <a:t>Block?</a:t>
            </a: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6310" y="2507945"/>
            <a:ext cx="5388256" cy="1816266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7173651" y="3659411"/>
            <a:ext cx="2292082" cy="302990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2689" y="4916615"/>
            <a:ext cx="3543300" cy="77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472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Raspberry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Pi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&amp;</a:t>
            </a:r>
            <a:r>
              <a:rPr kumimoji="1" lang="zh-TW" altLang="en-US" dirty="0" smtClean="0"/>
              <a:t> </a:t>
            </a:r>
            <a:r>
              <a:rPr kumimoji="1" lang="en-US" altLang="zh-TW" dirty="0" err="1" smtClean="0"/>
              <a:t>Qt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GUI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905181" y="1677101"/>
            <a:ext cx="9905998" cy="926399"/>
          </a:xfrm>
        </p:spPr>
        <p:txBody>
          <a:bodyPr>
            <a:normAutofit/>
          </a:bodyPr>
          <a:lstStyle/>
          <a:p>
            <a:r>
              <a:rPr kumimoji="1" lang="en-US" altLang="zh-TW" sz="2400" dirty="0" smtClean="0"/>
              <a:t>TCP</a:t>
            </a:r>
            <a:r>
              <a:rPr kumimoji="1" lang="zh-TW" altLang="en-US" sz="2400" dirty="0" smtClean="0"/>
              <a:t> </a:t>
            </a:r>
            <a:r>
              <a:rPr kumimoji="1" lang="en-US" altLang="zh-TW" sz="2400" dirty="0" smtClean="0"/>
              <a:t>server</a:t>
            </a:r>
            <a:r>
              <a:rPr kumimoji="1" lang="zh-TW" altLang="en-US" sz="2400" dirty="0" smtClean="0"/>
              <a:t> </a:t>
            </a:r>
            <a:r>
              <a:rPr kumimoji="1" lang="en-US" altLang="zh-TW" sz="2400" dirty="0" smtClean="0"/>
              <a:t>(</a:t>
            </a:r>
            <a:r>
              <a:rPr kumimoji="1" lang="en-US" altLang="zh-TW" sz="2400" dirty="0" err="1" smtClean="0"/>
              <a:t>Qt</a:t>
            </a:r>
            <a:r>
              <a:rPr kumimoji="1" lang="zh-TW" altLang="en-US" sz="2400" dirty="0" smtClean="0"/>
              <a:t> </a:t>
            </a:r>
            <a:r>
              <a:rPr kumimoji="1" lang="en-US" altLang="zh-TW" sz="2400" dirty="0" smtClean="0"/>
              <a:t>GUI)</a:t>
            </a:r>
            <a:r>
              <a:rPr kumimoji="1" lang="zh-TW" altLang="en-US" sz="2400" dirty="0" smtClean="0"/>
              <a:t> </a:t>
            </a:r>
            <a:r>
              <a:rPr kumimoji="1" lang="en-US" altLang="zh-TW" sz="2400" dirty="0" smtClean="0"/>
              <a:t>and</a:t>
            </a:r>
            <a:r>
              <a:rPr kumimoji="1" lang="zh-TW" altLang="en-US" sz="2400" dirty="0" smtClean="0"/>
              <a:t> </a:t>
            </a:r>
            <a:r>
              <a:rPr kumimoji="1" lang="en-US" altLang="zh-TW" sz="2400" dirty="0" smtClean="0"/>
              <a:t>Client</a:t>
            </a:r>
            <a:r>
              <a:rPr kumimoji="1" lang="zh-TW" altLang="en-US" sz="2400" dirty="0" smtClean="0"/>
              <a:t> </a:t>
            </a:r>
            <a:r>
              <a:rPr kumimoji="1" lang="en-US" altLang="zh-TW" sz="2400" dirty="0" smtClean="0"/>
              <a:t>(Raspberry</a:t>
            </a:r>
            <a:r>
              <a:rPr kumimoji="1" lang="zh-TW" altLang="en-US" sz="2400" dirty="0" smtClean="0"/>
              <a:t> </a:t>
            </a:r>
            <a:r>
              <a:rPr kumimoji="1" lang="en-US" altLang="zh-TW" sz="2400" dirty="0" smtClean="0"/>
              <a:t>Pi)</a:t>
            </a:r>
          </a:p>
          <a:p>
            <a:endParaRPr kumimoji="1" lang="zh-TW" altLang="en-US" sz="2400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3264" y="2644940"/>
            <a:ext cx="3738559" cy="1059943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5104" y="2731703"/>
            <a:ext cx="3461029" cy="1153676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12" y="2731703"/>
            <a:ext cx="3190461" cy="956424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417512" y="2098839"/>
            <a:ext cx="22124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b="1" dirty="0" smtClean="0"/>
              <a:t>QT</a:t>
            </a:r>
            <a:r>
              <a:rPr kumimoji="1" lang="zh-TW" altLang="en-US" sz="2400" b="1" dirty="0" smtClean="0"/>
              <a:t> </a:t>
            </a:r>
            <a:r>
              <a:rPr kumimoji="1" lang="en-US" altLang="zh-TW" sz="2400" b="1" dirty="0" smtClean="0"/>
              <a:t>TCP</a:t>
            </a:r>
            <a:r>
              <a:rPr kumimoji="1" lang="zh-TW" altLang="en-US" sz="2400" b="1" dirty="0" smtClean="0"/>
              <a:t> </a:t>
            </a:r>
            <a:r>
              <a:rPr kumimoji="1" lang="en-US" altLang="zh-TW" sz="2400" b="1" dirty="0" smtClean="0"/>
              <a:t>Server</a:t>
            </a:r>
            <a:endParaRPr kumimoji="1" lang="zh-TW" altLang="en-US" sz="2400" b="1" dirty="0"/>
          </a:p>
        </p:txBody>
      </p:sp>
      <p:sp>
        <p:nvSpPr>
          <p:cNvPr id="9" name="文字方塊 8"/>
          <p:cNvSpPr txBox="1"/>
          <p:nvPr/>
        </p:nvSpPr>
        <p:spPr>
          <a:xfrm>
            <a:off x="417512" y="4136325"/>
            <a:ext cx="20104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b="1" dirty="0" smtClean="0"/>
              <a:t>Pi</a:t>
            </a:r>
            <a:r>
              <a:rPr kumimoji="1" lang="zh-TW" altLang="en-US" sz="2400" b="1" dirty="0" smtClean="0"/>
              <a:t> </a:t>
            </a:r>
            <a:r>
              <a:rPr kumimoji="1" lang="en-US" altLang="zh-TW" sz="2400" b="1" dirty="0" smtClean="0"/>
              <a:t>TCP</a:t>
            </a:r>
            <a:r>
              <a:rPr kumimoji="1" lang="zh-TW" altLang="en-US" sz="2400" b="1" dirty="0" smtClean="0"/>
              <a:t> </a:t>
            </a:r>
            <a:r>
              <a:rPr kumimoji="1" lang="en-US" altLang="zh-TW" sz="2400" b="1" dirty="0" smtClean="0"/>
              <a:t>Client</a:t>
            </a:r>
            <a:endParaRPr kumimoji="1" lang="zh-TW" altLang="en-US" sz="2400" b="1" dirty="0"/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5333" y="4580400"/>
            <a:ext cx="5167859" cy="1481891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3946" y="4854714"/>
            <a:ext cx="3887066" cy="1207632"/>
          </a:xfrm>
          <a:prstGeom prst="rect">
            <a:avLst/>
          </a:prstGeom>
        </p:spPr>
      </p:pic>
      <p:sp>
        <p:nvSpPr>
          <p:cNvPr id="12" name="文字方塊 11"/>
          <p:cNvSpPr txBox="1"/>
          <p:nvPr/>
        </p:nvSpPr>
        <p:spPr>
          <a:xfrm>
            <a:off x="3087219" y="6238193"/>
            <a:ext cx="63562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800" b="1" dirty="0" smtClean="0">
                <a:solidFill>
                  <a:srgbClr val="FF0000"/>
                </a:solidFill>
              </a:rPr>
              <a:t>Problem:</a:t>
            </a:r>
            <a:r>
              <a:rPr kumimoji="1" lang="zh-TW" altLang="en-US" sz="2800" b="1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sz="2800" b="1" dirty="0" err="1" smtClean="0">
                <a:solidFill>
                  <a:srgbClr val="FF0000"/>
                </a:solidFill>
              </a:rPr>
              <a:t>Qt</a:t>
            </a:r>
            <a:r>
              <a:rPr kumimoji="1" lang="zh-TW" altLang="en-US" sz="2800" b="1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sz="2800" b="1" dirty="0" smtClean="0">
                <a:solidFill>
                  <a:srgbClr val="FF0000"/>
                </a:solidFill>
              </a:rPr>
              <a:t>Bluetooth?</a:t>
            </a:r>
            <a:r>
              <a:rPr kumimoji="1" lang="zh-TW" altLang="en-US" sz="2800" b="1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sz="2800" b="1" dirty="0" err="1" smtClean="0">
                <a:solidFill>
                  <a:srgbClr val="FF0000"/>
                </a:solidFill>
              </a:rPr>
              <a:t>Dhcp</a:t>
            </a:r>
            <a:r>
              <a:rPr kumimoji="1" lang="zh-TW" altLang="en-US" sz="2800" b="1" dirty="0">
                <a:solidFill>
                  <a:srgbClr val="FF0000"/>
                </a:solidFill>
              </a:rPr>
              <a:t> </a:t>
            </a:r>
            <a:r>
              <a:rPr kumimoji="1" lang="en-US" altLang="zh-TW" sz="2800" b="1" dirty="0" smtClean="0">
                <a:solidFill>
                  <a:srgbClr val="FF0000"/>
                </a:solidFill>
              </a:rPr>
              <a:t>Stop?</a:t>
            </a:r>
            <a:r>
              <a:rPr kumimoji="1" lang="zh-TW" altLang="en-US" sz="2800" b="1" dirty="0" smtClean="0">
                <a:solidFill>
                  <a:srgbClr val="FF0000"/>
                </a:solidFill>
              </a:rPr>
              <a:t> </a:t>
            </a:r>
            <a:endParaRPr kumimoji="1" lang="en-US" altLang="zh-TW" sz="2800" b="1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4945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Deployment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Setting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141413" y="1312223"/>
            <a:ext cx="9905998" cy="4520980"/>
          </a:xfrm>
        </p:spPr>
        <p:txBody>
          <a:bodyPr>
            <a:normAutofit/>
          </a:bodyPr>
          <a:lstStyle/>
          <a:p>
            <a:r>
              <a:rPr kumimoji="1" lang="en-US" altLang="zh-TW" dirty="0" smtClean="0"/>
              <a:t>$</a:t>
            </a:r>
            <a:r>
              <a:rPr kumimoji="1" lang="zh-TW" altLang="en-US" dirty="0" smtClean="0"/>
              <a:t> </a:t>
            </a:r>
            <a:r>
              <a:rPr kumimoji="1" lang="en-US" altLang="zh-TW" dirty="0" err="1"/>
              <a:t>s</a:t>
            </a:r>
            <a:r>
              <a:rPr kumimoji="1" lang="en-US" altLang="zh-TW" dirty="0" err="1" smtClean="0"/>
              <a:t>udo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vim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/</a:t>
            </a:r>
            <a:r>
              <a:rPr kumimoji="1" lang="en-US" altLang="zh-TW" dirty="0" err="1" smtClean="0"/>
              <a:t>etc</a:t>
            </a:r>
            <a:r>
              <a:rPr kumimoji="1" lang="en-US" altLang="zh-TW" dirty="0" smtClean="0"/>
              <a:t>/</a:t>
            </a:r>
            <a:r>
              <a:rPr kumimoji="1" lang="en-US" altLang="zh-TW" dirty="0" err="1" smtClean="0"/>
              <a:t>rc.local</a:t>
            </a:r>
            <a:endParaRPr kumimoji="1" lang="en-US" altLang="zh-TW" dirty="0" smtClean="0"/>
          </a:p>
          <a:p>
            <a:r>
              <a:rPr kumimoji="1" lang="en-US" altLang="zh-TW" dirty="0" smtClean="0"/>
              <a:t>Add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your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script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before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exit(0)</a:t>
            </a:r>
          </a:p>
          <a:p>
            <a:r>
              <a:rPr kumimoji="1" lang="en-US" altLang="zh-TW" dirty="0" smtClean="0"/>
              <a:t>Default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run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as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root</a:t>
            </a:r>
            <a:r>
              <a:rPr kumimoji="1" lang="zh-TW" altLang="en-US" dirty="0"/>
              <a:t> </a:t>
            </a:r>
            <a:endParaRPr kumimoji="1" lang="en-US" altLang="zh-TW" dirty="0" smtClean="0"/>
          </a:p>
          <a:p>
            <a:r>
              <a:rPr lang="en-US" altLang="zh-TW" dirty="0"/>
              <a:t>If your command runs </a:t>
            </a:r>
            <a:r>
              <a:rPr lang="en-US" altLang="zh-TW" dirty="0" smtClean="0"/>
              <a:t>continuously, </a:t>
            </a:r>
            <a:r>
              <a:rPr lang="en-US" altLang="zh-TW" dirty="0"/>
              <a:t>you must be sure to fork the process by adding </a:t>
            </a:r>
            <a:r>
              <a:rPr lang="en-US" altLang="zh-TW" dirty="0" smtClean="0"/>
              <a:t>“&amp;”</a:t>
            </a:r>
            <a:r>
              <a:rPr lang="zh-TW" altLang="en-US" dirty="0" smtClean="0"/>
              <a:t> </a:t>
            </a:r>
            <a:r>
              <a:rPr lang="en-US" altLang="zh-TW" dirty="0" smtClean="0"/>
              <a:t>to </a:t>
            </a:r>
            <a:r>
              <a:rPr lang="en-US" altLang="zh-TW" dirty="0"/>
              <a:t>the end of the command</a:t>
            </a:r>
            <a:endParaRPr kumimoji="1" lang="en-US" altLang="zh-TW" dirty="0" smtClean="0"/>
          </a:p>
          <a:p>
            <a:r>
              <a:rPr kumimoji="1" lang="en-US" altLang="zh-TW" dirty="0" smtClean="0"/>
              <a:t>Be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sure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to</a:t>
            </a:r>
            <a:r>
              <a:rPr kumimoji="1" lang="zh-TW" altLang="en-US" dirty="0" smtClean="0"/>
              <a:t> </a:t>
            </a:r>
            <a:r>
              <a:rPr lang="en-US" altLang="zh-TW" dirty="0"/>
              <a:t>reference absolute filenames</a:t>
            </a:r>
            <a:endParaRPr kumimoji="1" lang="en-US" altLang="zh-TW" dirty="0" smtClean="0"/>
          </a:p>
          <a:p>
            <a:r>
              <a:rPr kumimoji="1" lang="en-US" altLang="zh-TW" dirty="0" smtClean="0"/>
              <a:t>For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example:</a:t>
            </a:r>
            <a:r>
              <a:rPr kumimoji="1" lang="zh-TW" altLang="en-US" dirty="0" smtClean="0"/>
              <a:t> </a:t>
            </a:r>
            <a:endParaRPr kumimoji="1" lang="en-US" altLang="zh-TW" dirty="0" smtClean="0"/>
          </a:p>
          <a:p>
            <a:pPr lvl="1"/>
            <a:r>
              <a:rPr kumimoji="1" lang="en-US" altLang="zh-TW" dirty="0" smtClean="0"/>
              <a:t>/home/pi/ESL/Pi/MPU6050-right-user2/</a:t>
            </a:r>
            <a:r>
              <a:rPr kumimoji="1" lang="en-US" altLang="zh-TW" dirty="0" err="1" smtClean="0"/>
              <a:t>demo_dmp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&amp;</a:t>
            </a:r>
          </a:p>
        </p:txBody>
      </p:sp>
      <p:sp>
        <p:nvSpPr>
          <p:cNvPr id="5" name="文字方塊 4"/>
          <p:cNvSpPr txBox="1"/>
          <p:nvPr/>
        </p:nvSpPr>
        <p:spPr>
          <a:xfrm>
            <a:off x="1583375" y="5571593"/>
            <a:ext cx="96295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800" b="1" dirty="0" smtClean="0">
                <a:solidFill>
                  <a:srgbClr val="FF0000"/>
                </a:solidFill>
              </a:rPr>
              <a:t>Problems:</a:t>
            </a:r>
            <a:r>
              <a:rPr kumimoji="1" lang="zh-TW" altLang="en-US" sz="2800" b="1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sz="2800" b="1" dirty="0" smtClean="0">
                <a:solidFill>
                  <a:srgbClr val="FF0000"/>
                </a:solidFill>
              </a:rPr>
              <a:t>Network</a:t>
            </a:r>
            <a:r>
              <a:rPr kumimoji="1" lang="zh-TW" altLang="en-US" sz="2800" b="1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sz="2800" b="1" dirty="0" smtClean="0">
                <a:solidFill>
                  <a:srgbClr val="FF0000"/>
                </a:solidFill>
              </a:rPr>
              <a:t>Setting</a:t>
            </a:r>
            <a:r>
              <a:rPr kumimoji="1" lang="zh-TW" altLang="en-US" sz="2800" b="1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sz="2800" b="1" dirty="0" smtClean="0">
                <a:solidFill>
                  <a:srgbClr val="FF0000"/>
                </a:solidFill>
              </a:rPr>
              <a:t>Failed?</a:t>
            </a:r>
            <a:r>
              <a:rPr kumimoji="1" lang="zh-TW" altLang="en-US" sz="2800" b="1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sz="2800" b="1" dirty="0" err="1" smtClean="0">
                <a:solidFill>
                  <a:srgbClr val="FF0000"/>
                </a:solidFill>
              </a:rPr>
              <a:t>Dhcp</a:t>
            </a:r>
            <a:r>
              <a:rPr kumimoji="1" lang="zh-TW" altLang="en-US" sz="2800" b="1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sz="2800" b="1" dirty="0">
                <a:solidFill>
                  <a:srgbClr val="FF0000"/>
                </a:solidFill>
              </a:rPr>
              <a:t>D</a:t>
            </a:r>
            <a:r>
              <a:rPr kumimoji="1" lang="en-US" altLang="zh-TW" sz="2800" b="1" dirty="0" smtClean="0">
                <a:solidFill>
                  <a:srgbClr val="FF0000"/>
                </a:solidFill>
              </a:rPr>
              <a:t>elay?</a:t>
            </a:r>
            <a:r>
              <a:rPr kumimoji="1" lang="zh-TW" altLang="en-US" sz="2800" b="1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sz="2800" b="1" dirty="0" err="1" smtClean="0">
                <a:solidFill>
                  <a:srgbClr val="FF0000"/>
                </a:solidFill>
              </a:rPr>
              <a:t>Rpi</a:t>
            </a:r>
            <a:r>
              <a:rPr kumimoji="1" lang="zh-TW" altLang="en-US" sz="2800" b="1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sz="2800" b="1" dirty="0" smtClean="0">
                <a:solidFill>
                  <a:srgbClr val="FF0000"/>
                </a:solidFill>
              </a:rPr>
              <a:t>2</a:t>
            </a:r>
            <a:r>
              <a:rPr kumimoji="1" lang="en-US" altLang="zh-TW" sz="2800" b="1" dirty="0">
                <a:solidFill>
                  <a:srgbClr val="FF0000"/>
                </a:solidFill>
              </a:rPr>
              <a:t>?</a:t>
            </a:r>
            <a:r>
              <a:rPr kumimoji="1" lang="zh-TW" altLang="en-US" sz="2800" b="1" dirty="0" smtClean="0">
                <a:solidFill>
                  <a:srgbClr val="FF0000"/>
                </a:solidFill>
              </a:rPr>
              <a:t> </a:t>
            </a:r>
            <a:endParaRPr kumimoji="1" lang="en-US" altLang="zh-TW" sz="2800" b="1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5522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Use </a:t>
            </a:r>
            <a:r>
              <a:rPr lang="en-US" altLang="zh-TW" dirty="0" err="1" smtClean="0"/>
              <a:t>Qt</a:t>
            </a:r>
            <a:r>
              <a:rPr lang="en-US" altLang="zh-TW" dirty="0" smtClean="0"/>
              <a:t> and QML for a GUI program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QML </a:t>
            </a:r>
            <a:r>
              <a:rPr lang="en-US" altLang="zh-TW" dirty="0" smtClean="0"/>
              <a:t>for fast GUI design</a:t>
            </a:r>
          </a:p>
          <a:p>
            <a:r>
              <a:rPr lang="en-US" altLang="zh-TW" dirty="0" smtClean="0"/>
              <a:t>Combine QML and </a:t>
            </a:r>
            <a:r>
              <a:rPr lang="en-US" altLang="zh-TW" dirty="0" err="1" smtClean="0"/>
              <a:t>Qt</a:t>
            </a:r>
            <a:r>
              <a:rPr lang="en-US" altLang="zh-TW" dirty="0"/>
              <a:t> </a:t>
            </a:r>
            <a:r>
              <a:rPr lang="en-US" altLang="zh-TW" dirty="0" smtClean="0"/>
              <a:t>– Signal Binding</a:t>
            </a:r>
          </a:p>
          <a:p>
            <a:r>
              <a:rPr lang="en-US" altLang="zh-TW" dirty="0" smtClean="0"/>
              <a:t>Deploy a </a:t>
            </a:r>
            <a:r>
              <a:rPr lang="en-US" altLang="zh-TW" dirty="0" err="1" smtClean="0"/>
              <a:t>Qt</a:t>
            </a:r>
            <a:r>
              <a:rPr lang="en-US" altLang="zh-TW" dirty="0" smtClean="0"/>
              <a:t> program</a:t>
            </a:r>
          </a:p>
        </p:txBody>
      </p:sp>
    </p:spTree>
    <p:extLst>
      <p:ext uri="{BB962C8B-B14F-4D97-AF65-F5344CB8AC3E}">
        <p14:creationId xmlns:p14="http://schemas.microsoft.com/office/powerpoint/2010/main" val="797955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網狀">
  <a:themeElements>
    <a:clrScheme name="網狀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網狀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網狀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Mesh</Template>
  <TotalTime>563</TotalTime>
  <Words>543</Words>
  <Application>Microsoft Macintosh PowerPoint</Application>
  <PresentationFormat>寬螢幕</PresentationFormat>
  <Paragraphs>109</Paragraphs>
  <Slides>23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23</vt:i4>
      </vt:variant>
    </vt:vector>
  </HeadingPairs>
  <TitlesOfParts>
    <vt:vector size="29" baseType="lpstr">
      <vt:lpstr>Century Gothic</vt:lpstr>
      <vt:lpstr>Kaiti TC</vt:lpstr>
      <vt:lpstr>Weibei TC</vt:lpstr>
      <vt:lpstr>新細明體</vt:lpstr>
      <vt:lpstr>Arial</vt:lpstr>
      <vt:lpstr>網狀</vt:lpstr>
      <vt:lpstr>Real Steel 鋼鐵擂台</vt:lpstr>
      <vt:lpstr>PowerPoint 簡報</vt:lpstr>
      <vt:lpstr>System Block Diagram</vt:lpstr>
      <vt:lpstr>Device </vt:lpstr>
      <vt:lpstr>Raspberry Pi &amp; MPU6050</vt:lpstr>
      <vt:lpstr>Raspberry Pi &amp; Raspberry Pi</vt:lpstr>
      <vt:lpstr>Raspberry Pi &amp; Qt GUI</vt:lpstr>
      <vt:lpstr>Deployment Setting</vt:lpstr>
      <vt:lpstr>Use Qt and QML for a GUI program</vt:lpstr>
      <vt:lpstr>QML for fast GUI design</vt:lpstr>
      <vt:lpstr>Auto-scaling provides by V-Play game engine</vt:lpstr>
      <vt:lpstr>QML Components Tree</vt:lpstr>
      <vt:lpstr>Signals and Handlers</vt:lpstr>
      <vt:lpstr>State and Transitions</vt:lpstr>
      <vt:lpstr>State and Transitions</vt:lpstr>
      <vt:lpstr>State and Transitions</vt:lpstr>
      <vt:lpstr>Multimedia</vt:lpstr>
      <vt:lpstr>Use Qt and QML for a GUI program</vt:lpstr>
      <vt:lpstr>Combine QML and Qt – Signal Binding</vt:lpstr>
      <vt:lpstr>Combine QML and Qt – Signal Binding</vt:lpstr>
      <vt:lpstr>Deploy a Qt program</vt:lpstr>
      <vt:lpstr>Github </vt:lpstr>
      <vt:lpstr>Demo Video</vt:lpstr>
    </vt:vector>
  </TitlesOfParts>
  <Company/>
  <LinksUpToDate>false</LinksUpToDate>
  <SharedDoc>false</SharedDoc>
  <HyperlinksChanged>false</HyperlinksChanged>
  <AppVersion>15.0025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Jason Wu</dc:creator>
  <cp:lastModifiedBy>Jason Wu</cp:lastModifiedBy>
  <cp:revision>60</cp:revision>
  <dcterms:created xsi:type="dcterms:W3CDTF">2017-01-12T21:24:02Z</dcterms:created>
  <dcterms:modified xsi:type="dcterms:W3CDTF">2017-01-13T06:47:38Z</dcterms:modified>
</cp:coreProperties>
</file>